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7277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75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1581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/>
            </a:pPr>
            <a:r>
              <a:rPr sz="2953"/>
              <a:t>Body Level One</a:t>
            </a:r>
          </a:p>
          <a:p>
            <a:pPr lvl="1">
              <a:defRPr sz="1800"/>
            </a:pPr>
            <a:r>
              <a:rPr sz="2953"/>
              <a:t>Body Level Two</a:t>
            </a:r>
          </a:p>
          <a:p>
            <a:pPr lvl="2">
              <a:defRPr sz="1800"/>
            </a:pPr>
            <a:r>
              <a:rPr sz="2953"/>
              <a:t>Body Level Three</a:t>
            </a:r>
          </a:p>
          <a:p>
            <a:pPr lvl="3">
              <a:defRPr sz="1800"/>
            </a:pPr>
            <a:r>
              <a:rPr sz="2953"/>
              <a:t>Body Level Four</a:t>
            </a:r>
          </a:p>
          <a:p>
            <a:pPr lvl="4">
              <a:defRPr sz="1800"/>
            </a:pPr>
            <a:r>
              <a:rPr sz="2953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34136134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170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3173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27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119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602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9516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280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993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EEFD84B3-FEA0-4E52-8312-06061C313EEA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0EE095D0-C60A-4D50-B37B-99B94DF0A12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1982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rtinabex.com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title"/>
          </p:nvPr>
        </p:nvSpPr>
        <p:spPr>
          <a:xfrm>
            <a:off x="2803071" y="654959"/>
            <a:ext cx="8770571" cy="1560716"/>
          </a:xfrm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 dirty="0"/>
              <a:t>la CLOCHETTE</a:t>
            </a:r>
          </a:p>
        </p:txBody>
      </p:sp>
      <p:sp>
        <p:nvSpPr>
          <p:cNvPr id="98" name="Shape 98"/>
          <p:cNvSpPr>
            <a:spLocks noGrp="1"/>
          </p:cNvSpPr>
          <p:nvPr>
            <p:ph type="body" idx="1"/>
          </p:nvPr>
        </p:nvSpPr>
        <p:spPr>
          <a:xfrm>
            <a:off x="2803071" y="4281524"/>
            <a:ext cx="2169134" cy="20670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SzTx/>
              <a:buNone/>
            </a:lvl1pPr>
          </a:lstStyle>
          <a:p>
            <a:pPr lvl="0"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Il y a du chocolat sur la table.</a:t>
            </a:r>
            <a:endParaRPr lang="fr-FR" sz="2953" dirty="0">
              <a:solidFill>
                <a:schemeClr val="tx1"/>
              </a:solidFill>
            </a:endParaRPr>
          </a:p>
        </p:txBody>
      </p:sp>
      <p:sp>
        <p:nvSpPr>
          <p:cNvPr id="99" name="Shape 99"/>
          <p:cNvSpPr/>
          <p:nvPr/>
        </p:nvSpPr>
        <p:spPr>
          <a:xfrm>
            <a:off x="2916218" y="1720180"/>
            <a:ext cx="8001001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/>
              <a:t>Write down the translation of this story in English:</a:t>
            </a:r>
          </a:p>
        </p:txBody>
      </p:sp>
      <p:sp>
        <p:nvSpPr>
          <p:cNvPr id="15" name="Shape 98"/>
          <p:cNvSpPr txBox="1">
            <a:spLocks/>
          </p:cNvSpPr>
          <p:nvPr/>
        </p:nvSpPr>
        <p:spPr>
          <a:xfrm>
            <a:off x="5085352" y="4281524"/>
            <a:ext cx="2103004" cy="231521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111000"/>
              </a:lnSpc>
              <a:spcBef>
                <a:spcPts val="930"/>
              </a:spcBef>
              <a:buSzTx/>
              <a:buFont typeface="Corbel" panose="020B0503020204020204" pitchFamily="34" charset="0"/>
              <a:buNone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801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92024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402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603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8803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Marie prend le chocolat, mais elle ne le mange pas.</a:t>
            </a:r>
            <a:endParaRPr lang="fr-FR" sz="2953" dirty="0">
              <a:solidFill>
                <a:schemeClr val="tx1"/>
              </a:solidFill>
            </a:endParaRPr>
          </a:p>
        </p:txBody>
      </p:sp>
      <p:sp>
        <p:nvSpPr>
          <p:cNvPr id="16" name="Shape 98"/>
          <p:cNvSpPr txBox="1">
            <a:spLocks/>
          </p:cNvSpPr>
          <p:nvPr/>
        </p:nvSpPr>
        <p:spPr>
          <a:xfrm>
            <a:off x="7433985" y="4268461"/>
            <a:ext cx="1857375" cy="23152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1000"/>
              </a:lnSpc>
              <a:spcBef>
                <a:spcPts val="930"/>
              </a:spcBef>
              <a:buSzTx/>
              <a:buFont typeface="Corbel" panose="020B0503020204020204" pitchFamily="34" charset="0"/>
              <a:buNone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801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92024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402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603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8803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Elle court vite vers son ami Jacques.</a:t>
            </a:r>
            <a:endParaRPr lang="fr-FR" sz="2953" dirty="0">
              <a:solidFill>
                <a:schemeClr val="tx1"/>
              </a:solidFill>
            </a:endParaRPr>
          </a:p>
        </p:txBody>
      </p:sp>
      <p:sp>
        <p:nvSpPr>
          <p:cNvPr id="17" name="Shape 98"/>
          <p:cNvSpPr txBox="1">
            <a:spLocks/>
          </p:cNvSpPr>
          <p:nvPr/>
        </p:nvSpPr>
        <p:spPr>
          <a:xfrm>
            <a:off x="9536989" y="4281524"/>
            <a:ext cx="2350211" cy="230215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111000"/>
              </a:lnSpc>
              <a:spcBef>
                <a:spcPts val="930"/>
              </a:spcBef>
              <a:buSzTx/>
              <a:buFont typeface="Corbel" panose="020B0503020204020204" pitchFamily="34" charset="0"/>
              <a:buNone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801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Blip>
                <a:blip r:embed="rId2"/>
              </a:buBlip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92024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402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603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8803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800"/>
            </a:pPr>
            <a:r>
              <a:rPr lang="fr-FR" sz="2953" dirty="0" smtClean="0">
                <a:solidFill>
                  <a:schemeClr val="tx1"/>
                </a:solidFill>
              </a:rPr>
              <a:t>Elle lui donne le chocolat.  Jacques lui dit, « Merci, Marie. »</a:t>
            </a:r>
            <a:endParaRPr lang="fr-FR" sz="2953" dirty="0">
              <a:solidFill>
                <a:schemeClr val="tx1"/>
              </a:solidFill>
            </a:endParaRPr>
          </a:p>
        </p:txBody>
      </p:sp>
      <p:pic>
        <p:nvPicPr>
          <p:cNvPr id="1026" name="Picture 2" descr="Image result for chocolate b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193">
            <a:off x="3321546" y="3226460"/>
            <a:ext cx="1409109" cy="912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url?sa=i&amp;rct=j&amp;q=&amp;esrc=s&amp;source=images&amp;cd=&amp;docid=R-2m5ybIOIr-SM&amp;tbnid=k-mrbtVHWVK1kM-&amp;ved=0CAUQjRw&amp;url=http%3A%2F%2Fwww.clipartsfree.net%2Fclipart%2F2386-rude-girl-clipart.html&amp;ei=NHMOUuesCcvaigKU1YH4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645175" y="2732417"/>
            <a:ext cx="983358" cy="1518047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r="6904"/>
          <a:stretch/>
        </p:blipFill>
        <p:spPr>
          <a:xfrm>
            <a:off x="9926496" y="2904509"/>
            <a:ext cx="1332725" cy="1400023"/>
          </a:xfrm>
          <a:prstGeom prst="rect">
            <a:avLst/>
          </a:prstGeom>
        </p:spPr>
      </p:pic>
      <p:pic>
        <p:nvPicPr>
          <p:cNvPr id="1030" name="Picture 6" descr="Image result for running clipar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7872" y="2903155"/>
            <a:ext cx="1299284" cy="124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690465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title"/>
          </p:nvPr>
        </p:nvSpPr>
        <p:spPr>
          <a:xfrm>
            <a:off x="2803071" y="654959"/>
            <a:ext cx="8770571" cy="1560716"/>
          </a:xfrm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 dirty="0"/>
              <a:t>la CLOCHETTE</a:t>
            </a:r>
          </a:p>
        </p:txBody>
      </p:sp>
      <p:sp>
        <p:nvSpPr>
          <p:cNvPr id="99" name="Shape 99"/>
          <p:cNvSpPr/>
          <p:nvPr/>
        </p:nvSpPr>
        <p:spPr>
          <a:xfrm>
            <a:off x="2916218" y="1720180"/>
            <a:ext cx="8001001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/>
              <a:t>Write down the translation of this story in English:</a:t>
            </a:r>
          </a:p>
        </p:txBody>
      </p:sp>
      <p:sp>
        <p:nvSpPr>
          <p:cNvPr id="109" name="Shape 109"/>
          <p:cNvSpPr/>
          <p:nvPr/>
        </p:nvSpPr>
        <p:spPr>
          <a:xfrm>
            <a:off x="3233956" y="6388416"/>
            <a:ext cx="4389023" cy="3319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defTabSz="321457">
              <a:tabLst>
                <a:tab pos="250022" algn="l"/>
                <a:tab pos="500045" algn="l"/>
                <a:tab pos="750067" algn="l"/>
                <a:tab pos="1000089" algn="l"/>
                <a:tab pos="1250112" algn="l"/>
                <a:tab pos="1500134" algn="l"/>
                <a:tab pos="1750157" algn="l"/>
                <a:tab pos="2000179" algn="l"/>
                <a:tab pos="2250201" algn="l"/>
                <a:tab pos="2500224" algn="l"/>
                <a:tab pos="2750246" algn="l"/>
                <a:tab pos="3000268" algn="l"/>
              </a:tabLst>
              <a:defRPr sz="1800"/>
            </a:pPr>
            <a:r>
              <a:rPr sz="844">
                <a:latin typeface="Helvetica"/>
                <a:ea typeface="Helvetica"/>
                <a:cs typeface="Helvetica"/>
                <a:sym typeface="Helvetica"/>
              </a:rPr>
              <a:t>Copyright © 2013 Martina Bex </a:t>
            </a:r>
            <a:r>
              <a:rPr sz="844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844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844">
                <a:solidFill>
                  <a:srgbClr val="021EAA"/>
                </a:solidFill>
                <a:uFill>
                  <a:solidFill>
                    <a:srgbClr val="021EAA"/>
                  </a:solidFill>
                </a:uFill>
                <a:latin typeface="Helvetica"/>
                <a:ea typeface="Helvetica"/>
                <a:cs typeface="Helvetica"/>
                <a:sym typeface="Helvetica"/>
                <a:hlinkClick r:id="rId2"/>
              </a:rPr>
              <a:t>www.martinabex.com</a:t>
            </a:r>
            <a:r>
              <a:rPr sz="844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844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844">
                <a:latin typeface="Helvetica"/>
                <a:ea typeface="Helvetica"/>
                <a:cs typeface="Helvetica"/>
                <a:sym typeface="Helvetica"/>
              </a:rPr>
              <a:t> The Comprehensible Classroom</a:t>
            </a:r>
          </a:p>
          <a:p>
            <a:pPr defTabSz="321457">
              <a:tabLst>
                <a:tab pos="250022" algn="l"/>
                <a:tab pos="500045" algn="l"/>
                <a:tab pos="750067" algn="l"/>
                <a:tab pos="1000089" algn="l"/>
                <a:tab pos="1250112" algn="l"/>
                <a:tab pos="1500134" algn="l"/>
                <a:tab pos="1750157" algn="l"/>
                <a:tab pos="2000179" algn="l"/>
                <a:tab pos="2250201" algn="l"/>
                <a:tab pos="2500224" algn="l"/>
                <a:tab pos="2750246" algn="l"/>
                <a:tab pos="3000268" algn="l"/>
              </a:tabLst>
              <a:defRPr sz="1800"/>
            </a:pPr>
            <a:r>
              <a:rPr sz="844">
                <a:latin typeface="Helvetica"/>
                <a:ea typeface="Helvetica"/>
                <a:cs typeface="Helvetica"/>
                <a:sym typeface="Helvetica"/>
              </a:rPr>
              <a:t>French translations by Julia Ullman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600" dirty="0" smtClean="0"/>
              <a:t>There is chocolate on the table. </a:t>
            </a:r>
          </a:p>
          <a:p>
            <a:r>
              <a:rPr lang="en-US" sz="3600" dirty="0" smtClean="0"/>
              <a:t>Marie takes the chocolate, but she does not eat it. </a:t>
            </a:r>
          </a:p>
          <a:p>
            <a:r>
              <a:rPr lang="en-US" sz="3600" dirty="0" smtClean="0"/>
              <a:t>Marie runs towards her friend, Jacques.</a:t>
            </a:r>
          </a:p>
          <a:p>
            <a:r>
              <a:rPr lang="en-US" sz="3600" dirty="0" smtClean="0"/>
              <a:t>Marie gives him the chocolate, and Jacques says to her, “Thank you.”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69144484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1468</TotalTime>
  <Words>123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Calibri</vt:lpstr>
      <vt:lpstr>Century Schoolbook</vt:lpstr>
      <vt:lpstr>Corbel</vt:lpstr>
      <vt:lpstr>Futura Condensed</vt:lpstr>
      <vt:lpstr>Helvetica</vt:lpstr>
      <vt:lpstr>Lucida Grande</vt:lpstr>
      <vt:lpstr>Feathered</vt:lpstr>
      <vt:lpstr>la CLOCHETTE</vt:lpstr>
      <vt:lpstr>la CLOCHETTE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6</cp:revision>
  <dcterms:created xsi:type="dcterms:W3CDTF">2016-09-15T11:19:04Z</dcterms:created>
  <dcterms:modified xsi:type="dcterms:W3CDTF">2016-09-16T11:47:40Z</dcterms:modified>
</cp:coreProperties>
</file>